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65" r:id="rId2"/>
    <p:sldId id="269" r:id="rId3"/>
    <p:sldId id="270" r:id="rId4"/>
    <p:sldId id="266" r:id="rId5"/>
    <p:sldId id="268" r:id="rId6"/>
    <p:sldId id="257" r:id="rId7"/>
    <p:sldId id="277" r:id="rId8"/>
    <p:sldId id="258" r:id="rId9"/>
    <p:sldId id="259" r:id="rId10"/>
    <p:sldId id="261" r:id="rId11"/>
    <p:sldId id="260" r:id="rId12"/>
    <p:sldId id="262" r:id="rId13"/>
    <p:sldId id="263" r:id="rId14"/>
    <p:sldId id="264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86380"/>
  </p:normalViewPr>
  <p:slideViewPr>
    <p:cSldViewPr snapToGrid="0" snapToObjects="1">
      <p:cViewPr varScale="1">
        <p:scale>
          <a:sx n="76" d="100"/>
          <a:sy n="76" d="100"/>
        </p:scale>
        <p:origin x="216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DCAC-6882-BE46-9E3B-4D5C43E86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3D4EE-A8D2-7444-8536-00DB4EBC3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F6BF-C45B-B945-A250-6EB483FF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C7573-5FB0-814D-8CF7-F4249F5B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5A781-FBBC-994F-8EFC-E1AB4D08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5E3D-0EA1-9D4B-A73F-04E4E442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217E1-221C-B94B-AA20-F3503310B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7254D-19B4-6F4D-86EC-AA05CBA9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2F271-F255-E64E-A085-4447CD7F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A68C4-18F6-904F-BD5D-DCCBB8D1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0AAE6-9C54-E147-BF68-503EB37E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1DED4-DD25-2444-8651-DFF02B702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66856-155A-E243-A0BA-37E83C8A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1B593-4620-0348-9433-7527ECC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CF9E3-9A29-C741-AF1A-D1DDE47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10C8-1657-A94E-B780-45519265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1636-8FD0-2249-9A63-B60A56131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14E54-0B1F-D14D-99C2-CD142ABD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CFBCC-9353-A64A-9276-BBF6499F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BEAC-F2DD-3449-BFB4-AFA6285C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9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CD2D-48A3-B444-9E45-B5C54122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C801D-0DF4-5943-A9A3-306F1640B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E3554-2647-BB40-8D7B-FC0A813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5553-3770-154F-96C8-3D849B52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18A8A-C29C-EE4C-9E39-8194FA6B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C0C1-ACB8-964D-BC28-0F424AD3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CD39-1F77-CE42-8890-477388F0E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9329D-E45D-CA4C-8F36-A4DC88458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1831E-9E0A-2749-A48E-5387BFBC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9F37A-B167-6D44-962C-EF7E857D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7A9E4-8175-334B-93D8-C66C167D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5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5A9D-40E9-8F44-BF0D-E0D61E7D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39F0D-B9BC-3E42-8ED0-7D56DCA14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FA7C6-E1C0-5F4B-A7E5-C6240CD46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0F39E-D37D-6F45-886F-912EBC547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05EB3-510D-8742-B0EA-A03FF9761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08BD6-FC90-A348-B44D-7A7A4C48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C415A-E8EE-3141-864B-7180A399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21D69-FCF4-074D-92EE-5DB43BF8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E812-F8EA-7840-B795-B3C0DCA6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0BF16-94E3-1D4B-9F37-147FEEE4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194AB-97B5-A145-9D54-5A318AA7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7ED57-488F-B147-A979-CC44DD2D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6102A-C5BA-2445-BBDA-13F0B544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FD71B-F1F3-F740-A84C-F9C849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56BEA-7DC8-B247-A293-FD1E5FBC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3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4668-AEDB-AD41-AF67-D51BC701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D8AE-8B04-B24B-8549-1914DFA6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E004B-F2DE-D641-8D1B-552D525CC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3EE8A-E0FD-C046-8D82-F4E9BA5B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ACAE7-EED5-DF49-BA3F-8B124871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A0F9C-606A-4F40-BDB8-2413740F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4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63F4-08B6-D947-820D-0D0B1A93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6ED0E-25EC-0340-808C-EFCDE06C4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BB004-1918-CC4B-AD30-FCEC8B66A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A1DAF-AE56-2646-9973-E874BDEC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F9829-B3ED-3D46-9651-8F466D7C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C0FEB-E242-9D44-AA7D-9689FD69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05C95-F2BD-6846-87C3-2E9F4A1A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F3E89-7537-E248-8B70-7C5E95B9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3C46-CE39-D947-AE35-882972BB5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F2ADE-A773-C445-B9AE-3E9E1929DC82}" type="datetimeFigureOut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EAF4-222F-814E-A72A-5BC88FC55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E48A4-1764-A042-8B7C-F55AA9284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CF64E-55ED-E348-B662-A5B18C4D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3C72D-DE8F-FF49-B817-CA6A0D324B28}"/>
              </a:ext>
            </a:extLst>
          </p:cNvPr>
          <p:cNvSpPr txBox="1"/>
          <p:nvPr/>
        </p:nvSpPr>
        <p:spPr>
          <a:xfrm>
            <a:off x="2192866" y="1082410"/>
            <a:ext cx="6866467" cy="545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Opportunity Zones Nevada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F0D85-230E-F94A-B60B-89BB88D3B00C}"/>
              </a:ext>
            </a:extLst>
          </p:cNvPr>
          <p:cNvSpPr txBox="1"/>
          <p:nvPr/>
        </p:nvSpPr>
        <p:spPr>
          <a:xfrm>
            <a:off x="2709333" y="3012810"/>
            <a:ext cx="9287935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Kaya Bromley, JD/MSW</a:t>
            </a:r>
          </a:p>
          <a:p>
            <a:pPr lvl="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General Counsel, Community Ventures RE</a:t>
            </a:r>
          </a:p>
          <a:p>
            <a:pPr lvl="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Founder of the Reno-Sparks OZ Task Force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56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30FAA9C-1350-5446-8134-E5CD22EB6D1B}"/>
              </a:ext>
            </a:extLst>
          </p:cNvPr>
          <p:cNvSpPr/>
          <p:nvPr/>
        </p:nvSpPr>
        <p:spPr>
          <a:xfrm>
            <a:off x="3614000" y="240241"/>
            <a:ext cx="4775200" cy="474133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14895-B7D4-414E-B15A-623E3CF61809}"/>
              </a:ext>
            </a:extLst>
          </p:cNvPr>
          <p:cNvSpPr txBox="1"/>
          <p:nvPr/>
        </p:nvSpPr>
        <p:spPr>
          <a:xfrm>
            <a:off x="2178054" y="5417516"/>
            <a:ext cx="7882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OZ Fund Makes Substantial Improvement</a:t>
            </a:r>
          </a:p>
          <a:p>
            <a:pPr algn="ctr"/>
            <a:r>
              <a:rPr lang="en-US" sz="3600" dirty="0"/>
              <a:t>To OZ Business</a:t>
            </a:r>
          </a:p>
        </p:txBody>
      </p:sp>
      <p:pic>
        <p:nvPicPr>
          <p:cNvPr id="4" name="Graphic 3" descr="Money">
            <a:extLst>
              <a:ext uri="{FF2B5EF4-FFF2-40B4-BE49-F238E27FC236}">
                <a16:creationId xmlns:a16="http://schemas.microsoft.com/office/drawing/2014/main" id="{847C608B-9C29-744C-93BB-B051ED56A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633" y="1173644"/>
            <a:ext cx="2683934" cy="26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6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C6AAB50-BC29-DD41-8A45-CB8C324A3255}"/>
              </a:ext>
            </a:extLst>
          </p:cNvPr>
          <p:cNvGrpSpPr/>
          <p:nvPr/>
        </p:nvGrpSpPr>
        <p:grpSpPr>
          <a:xfrm>
            <a:off x="2704476" y="240241"/>
            <a:ext cx="6829627" cy="6377604"/>
            <a:chOff x="2704476" y="240241"/>
            <a:chExt cx="6829627" cy="637760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30FAA9C-1350-5446-8134-E5CD22EB6D1B}"/>
                </a:ext>
              </a:extLst>
            </p:cNvPr>
            <p:cNvSpPr/>
            <p:nvPr/>
          </p:nvSpPr>
          <p:spPr>
            <a:xfrm>
              <a:off x="3614000" y="240241"/>
              <a:ext cx="4775200" cy="474133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314895-B7D4-414E-B15A-623E3CF61809}"/>
                </a:ext>
              </a:extLst>
            </p:cNvPr>
            <p:cNvSpPr txBox="1"/>
            <p:nvPr/>
          </p:nvSpPr>
          <p:spPr>
            <a:xfrm>
              <a:off x="2704476" y="5417516"/>
              <a:ext cx="6829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/>
                <a:t>Hold 5 Years – 10% Step-Up in Basis</a:t>
              </a:r>
            </a:p>
            <a:p>
              <a:pPr algn="ctr"/>
              <a:r>
                <a:rPr lang="en-US" sz="3600" dirty="0"/>
                <a:t>(pay taxes on 90% of cap gains)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FB3AC3-7B79-F145-AC1A-675E6655ACD6}"/>
                </a:ext>
              </a:extLst>
            </p:cNvPr>
            <p:cNvSpPr txBox="1"/>
            <p:nvPr/>
          </p:nvSpPr>
          <p:spPr>
            <a:xfrm>
              <a:off x="5011000" y="1069497"/>
              <a:ext cx="1981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Year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1EBB67-0359-724B-AF15-5FC2F1F16634}"/>
                </a:ext>
              </a:extLst>
            </p:cNvPr>
            <p:cNvSpPr txBox="1"/>
            <p:nvPr/>
          </p:nvSpPr>
          <p:spPr>
            <a:xfrm>
              <a:off x="5383533" y="1731216"/>
              <a:ext cx="1608667" cy="272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03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FEE52F-2A3B-8E42-A94A-84B4DF0487F9}"/>
              </a:ext>
            </a:extLst>
          </p:cNvPr>
          <p:cNvGrpSpPr/>
          <p:nvPr/>
        </p:nvGrpSpPr>
        <p:grpSpPr>
          <a:xfrm>
            <a:off x="1804392" y="240241"/>
            <a:ext cx="8629799" cy="6377604"/>
            <a:chOff x="1804392" y="240241"/>
            <a:chExt cx="8629799" cy="637760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30FAA9C-1350-5446-8134-E5CD22EB6D1B}"/>
                </a:ext>
              </a:extLst>
            </p:cNvPr>
            <p:cNvSpPr/>
            <p:nvPr/>
          </p:nvSpPr>
          <p:spPr>
            <a:xfrm>
              <a:off x="3614000" y="240241"/>
              <a:ext cx="4775200" cy="474133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314895-B7D4-414E-B15A-623E3CF61809}"/>
                </a:ext>
              </a:extLst>
            </p:cNvPr>
            <p:cNvSpPr txBox="1"/>
            <p:nvPr/>
          </p:nvSpPr>
          <p:spPr>
            <a:xfrm>
              <a:off x="1804392" y="5417516"/>
              <a:ext cx="86297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/>
                <a:t>Hold 7 Years – Additional 5% Step-Up in Basis</a:t>
              </a:r>
            </a:p>
            <a:p>
              <a:pPr algn="ctr"/>
              <a:r>
                <a:rPr lang="en-US" sz="3600" dirty="0"/>
                <a:t>(pay taxes on 85% of cap gains)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FB3AC3-7B79-F145-AC1A-675E6655ACD6}"/>
                </a:ext>
              </a:extLst>
            </p:cNvPr>
            <p:cNvSpPr txBox="1"/>
            <p:nvPr/>
          </p:nvSpPr>
          <p:spPr>
            <a:xfrm>
              <a:off x="5011000" y="1069497"/>
              <a:ext cx="1981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Year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1EBB67-0359-724B-AF15-5FC2F1F16634}"/>
                </a:ext>
              </a:extLst>
            </p:cNvPr>
            <p:cNvSpPr txBox="1"/>
            <p:nvPr/>
          </p:nvSpPr>
          <p:spPr>
            <a:xfrm>
              <a:off x="5383533" y="1731216"/>
              <a:ext cx="1608667" cy="272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78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30FAA9C-1350-5446-8134-E5CD22EB6D1B}"/>
              </a:ext>
            </a:extLst>
          </p:cNvPr>
          <p:cNvSpPr/>
          <p:nvPr/>
        </p:nvSpPr>
        <p:spPr>
          <a:xfrm>
            <a:off x="3614000" y="138641"/>
            <a:ext cx="4775200" cy="474133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14895-B7D4-414E-B15A-623E3CF61809}"/>
              </a:ext>
            </a:extLst>
          </p:cNvPr>
          <p:cNvSpPr txBox="1"/>
          <p:nvPr/>
        </p:nvSpPr>
        <p:spPr>
          <a:xfrm>
            <a:off x="1360978" y="5417516"/>
            <a:ext cx="9516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Pay Taxes on Original Cap Gains (Less Reductions) </a:t>
            </a:r>
          </a:p>
          <a:p>
            <a:pPr algn="ctr"/>
            <a:r>
              <a:rPr lang="en-US" sz="3600" dirty="0"/>
              <a:t>Dec. 31, 2026</a:t>
            </a:r>
          </a:p>
        </p:txBody>
      </p:sp>
      <p:pic>
        <p:nvPicPr>
          <p:cNvPr id="7" name="Graphic 6" descr="Calculator">
            <a:extLst>
              <a:ext uri="{FF2B5EF4-FFF2-40B4-BE49-F238E27FC236}">
                <a16:creationId xmlns:a16="http://schemas.microsoft.com/office/drawing/2014/main" id="{AC304277-3207-9A46-BD53-90AD39184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532" y="1227665"/>
            <a:ext cx="2548467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4190CA-909D-FB47-8B2C-8FD469416CD3}"/>
              </a:ext>
            </a:extLst>
          </p:cNvPr>
          <p:cNvGrpSpPr/>
          <p:nvPr/>
        </p:nvGrpSpPr>
        <p:grpSpPr>
          <a:xfrm>
            <a:off x="2055139" y="240241"/>
            <a:ext cx="8128315" cy="6377604"/>
            <a:chOff x="2055139" y="240241"/>
            <a:chExt cx="8128315" cy="637760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30FAA9C-1350-5446-8134-E5CD22EB6D1B}"/>
                </a:ext>
              </a:extLst>
            </p:cNvPr>
            <p:cNvSpPr/>
            <p:nvPr/>
          </p:nvSpPr>
          <p:spPr>
            <a:xfrm>
              <a:off x="3614000" y="240241"/>
              <a:ext cx="4775200" cy="474133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314895-B7D4-414E-B15A-623E3CF61809}"/>
                </a:ext>
              </a:extLst>
            </p:cNvPr>
            <p:cNvSpPr txBox="1"/>
            <p:nvPr/>
          </p:nvSpPr>
          <p:spPr>
            <a:xfrm>
              <a:off x="2055139" y="5417516"/>
              <a:ext cx="81283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/>
                <a:t>Hold 10 Years</a:t>
              </a:r>
            </a:p>
            <a:p>
              <a:pPr algn="ctr"/>
              <a:r>
                <a:rPr lang="en-US" sz="3600" dirty="0"/>
                <a:t>Pay No Capital Gains on Acquired Property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FB3AC3-7B79-F145-AC1A-675E6655ACD6}"/>
                </a:ext>
              </a:extLst>
            </p:cNvPr>
            <p:cNvSpPr txBox="1"/>
            <p:nvPr/>
          </p:nvSpPr>
          <p:spPr>
            <a:xfrm>
              <a:off x="5011000" y="1069497"/>
              <a:ext cx="1981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Year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1EBB67-0359-724B-AF15-5FC2F1F16634}"/>
                </a:ext>
              </a:extLst>
            </p:cNvPr>
            <p:cNvSpPr txBox="1"/>
            <p:nvPr/>
          </p:nvSpPr>
          <p:spPr>
            <a:xfrm>
              <a:off x="4824100" y="1731216"/>
              <a:ext cx="23550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50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2D5BE9-B362-804E-9438-2B637EA75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933" y="680197"/>
            <a:ext cx="4961924" cy="3116905"/>
          </a:xfrm>
          <a:prstGeom prst="rect">
            <a:avLst/>
          </a:prstGeom>
        </p:spPr>
      </p:pic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0C49FE1-9E2C-0948-BDFE-EAF70B487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867" y="680197"/>
            <a:ext cx="4718954" cy="3169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4672C1-C478-1744-98A8-7522D7439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60" y="618578"/>
            <a:ext cx="4679615" cy="3219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741332-00A1-9E48-88AA-DC4D1B983091}"/>
              </a:ext>
            </a:extLst>
          </p:cNvPr>
          <p:cNvSpPr txBox="1"/>
          <p:nvPr/>
        </p:nvSpPr>
        <p:spPr>
          <a:xfrm>
            <a:off x="741265" y="3178218"/>
            <a:ext cx="11103142" cy="1031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3A936-E699-4C43-B61F-25297415590C}"/>
              </a:ext>
            </a:extLst>
          </p:cNvPr>
          <p:cNvSpPr txBox="1"/>
          <p:nvPr/>
        </p:nvSpPr>
        <p:spPr>
          <a:xfrm>
            <a:off x="1047679" y="3304267"/>
            <a:ext cx="28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After 5 Years, there is a 10% reduction in Cap Gains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624E28-23C0-0345-99D4-DB0E43558594}"/>
              </a:ext>
            </a:extLst>
          </p:cNvPr>
          <p:cNvSpPr txBox="1"/>
          <p:nvPr/>
        </p:nvSpPr>
        <p:spPr>
          <a:xfrm>
            <a:off x="4693783" y="3304267"/>
            <a:ext cx="28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After 7 Years, there is another 5% reduction in Cap Gains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8E545B-0BEF-DD4A-B64B-BF979FB25328}"/>
              </a:ext>
            </a:extLst>
          </p:cNvPr>
          <p:cNvSpPr txBox="1"/>
          <p:nvPr/>
        </p:nvSpPr>
        <p:spPr>
          <a:xfrm>
            <a:off x="8213081" y="3178218"/>
            <a:ext cx="3631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After 10 Years, investor sells investment for $1M and pays Zero Capital Gains upon that sale.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635DE4C-6A89-B240-B684-81ABC3D5873C}"/>
              </a:ext>
            </a:extLst>
          </p:cNvPr>
          <p:cNvSpPr/>
          <p:nvPr/>
        </p:nvSpPr>
        <p:spPr>
          <a:xfrm>
            <a:off x="3803291" y="1686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7964F57-2171-564A-AA69-59CB327EE27D}"/>
              </a:ext>
            </a:extLst>
          </p:cNvPr>
          <p:cNvSpPr/>
          <p:nvPr/>
        </p:nvSpPr>
        <p:spPr>
          <a:xfrm>
            <a:off x="7357745" y="17438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AB67BCFD-2F23-7447-BC59-751C932DE762}"/>
              </a:ext>
            </a:extLst>
          </p:cNvPr>
          <p:cNvSpPr/>
          <p:nvPr/>
        </p:nvSpPr>
        <p:spPr>
          <a:xfrm>
            <a:off x="7619228" y="2509135"/>
            <a:ext cx="411884" cy="31465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51D6C-AEF8-3C4A-862B-5B92FFF874E1}"/>
              </a:ext>
            </a:extLst>
          </p:cNvPr>
          <p:cNvSpPr txBox="1"/>
          <p:nvPr/>
        </p:nvSpPr>
        <p:spPr>
          <a:xfrm>
            <a:off x="5502055" y="5462098"/>
            <a:ext cx="505811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December 31, 2026 – Investor pays deferred capital gains tax less any reductions</a:t>
            </a:r>
          </a:p>
        </p:txBody>
      </p:sp>
    </p:spTree>
    <p:extLst>
      <p:ext uri="{BB962C8B-B14F-4D97-AF65-F5344CB8AC3E}">
        <p14:creationId xmlns:p14="http://schemas.microsoft.com/office/powerpoint/2010/main" val="404678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E550F-0935-6046-9532-A1953F9040C7}"/>
              </a:ext>
            </a:extLst>
          </p:cNvPr>
          <p:cNvSpPr txBox="1"/>
          <p:nvPr/>
        </p:nvSpPr>
        <p:spPr>
          <a:xfrm>
            <a:off x="771636" y="1083734"/>
            <a:ext cx="102180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Additional Points:</a:t>
            </a:r>
          </a:p>
          <a:p>
            <a:pPr algn="ctr"/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order to get full 15% reduction of deferred cap gains, investment must be made before end of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OZ does not make a bad deal a good deal.  It still must cash flow. </a:t>
            </a:r>
          </a:p>
        </p:txBody>
      </p:sp>
    </p:spTree>
    <p:extLst>
      <p:ext uri="{BB962C8B-B14F-4D97-AF65-F5344CB8AC3E}">
        <p14:creationId xmlns:p14="http://schemas.microsoft.com/office/powerpoint/2010/main" val="51402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A9AE5-F0C5-964A-A3F1-073F1F17B926}"/>
              </a:ext>
            </a:extLst>
          </p:cNvPr>
          <p:cNvSpPr txBox="1"/>
          <p:nvPr/>
        </p:nvSpPr>
        <p:spPr>
          <a:xfrm>
            <a:off x="1490133" y="1676400"/>
            <a:ext cx="9059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Reno-Sparks Opportunity Zone Task Force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Northern Nevada Opportunity Zone Summit (February 2019)</a:t>
            </a:r>
          </a:p>
        </p:txBody>
      </p:sp>
    </p:spTree>
    <p:extLst>
      <p:ext uri="{BB962C8B-B14F-4D97-AF65-F5344CB8AC3E}">
        <p14:creationId xmlns:p14="http://schemas.microsoft.com/office/powerpoint/2010/main" val="415459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125708-A0E3-2547-86C3-D5957B5C8C02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Are Opportunity Zones?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FF0E7-640D-C141-B60B-0646C04C2497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Part of 2017 Tax Cuts and Jobs Act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Tim Scott (R-SC)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Cory Booker (D-NJ)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Encourages long-term investment into low-income and rural communities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8,700 Opportunity Zones across the country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05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3;&#10;&#13;&#10;Description automatically generated">
            <a:extLst>
              <a:ext uri="{FF2B5EF4-FFF2-40B4-BE49-F238E27FC236}">
                <a16:creationId xmlns:a16="http://schemas.microsoft.com/office/drawing/2014/main" id="{4A3C0144-B25E-8541-BE25-86D519F97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5"/>
            <a:ext cx="10905066" cy="5043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33499-BC25-0A44-9A49-51319A7CC935}"/>
              </a:ext>
            </a:extLst>
          </p:cNvPr>
          <p:cNvSpPr txBox="1"/>
          <p:nvPr/>
        </p:nvSpPr>
        <p:spPr>
          <a:xfrm>
            <a:off x="477012" y="5290395"/>
            <a:ext cx="369655" cy="660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278C9-A0F6-AE40-AA44-498CD03E2B56}"/>
              </a:ext>
            </a:extLst>
          </p:cNvPr>
          <p:cNvSpPr txBox="1"/>
          <p:nvPr/>
        </p:nvSpPr>
        <p:spPr>
          <a:xfrm>
            <a:off x="661839" y="5620595"/>
            <a:ext cx="625094" cy="543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68504-FEFF-E74D-86D1-4FAB52C91D7B}"/>
              </a:ext>
            </a:extLst>
          </p:cNvPr>
          <p:cNvSpPr txBox="1"/>
          <p:nvPr/>
        </p:nvSpPr>
        <p:spPr>
          <a:xfrm>
            <a:off x="3285066" y="5534044"/>
            <a:ext cx="538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8,700 Opportunity Zones</a:t>
            </a:r>
          </a:p>
        </p:txBody>
      </p:sp>
    </p:spTree>
    <p:extLst>
      <p:ext uri="{BB962C8B-B14F-4D97-AF65-F5344CB8AC3E}">
        <p14:creationId xmlns:p14="http://schemas.microsoft.com/office/powerpoint/2010/main" val="9559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89A4EC-DE9D-7743-B01D-0D8B21C15C9F}"/>
              </a:ext>
            </a:extLst>
          </p:cNvPr>
          <p:cNvSpPr txBox="1"/>
          <p:nvPr/>
        </p:nvSpPr>
        <p:spPr>
          <a:xfrm>
            <a:off x="3166533" y="2573867"/>
            <a:ext cx="17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 MAP of OZ</a:t>
            </a:r>
          </a:p>
        </p:txBody>
      </p:sp>
      <p:pic>
        <p:nvPicPr>
          <p:cNvPr id="4" name="Picture 3" descr="A picture containing text, map&#13;&#10;&#13;&#10;Description automatically generated">
            <a:extLst>
              <a:ext uri="{FF2B5EF4-FFF2-40B4-BE49-F238E27FC236}">
                <a16:creationId xmlns:a16="http://schemas.microsoft.com/office/drawing/2014/main" id="{43B97A2D-4220-7B4C-80F8-44B8922E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51530" y="-2970360"/>
            <a:ext cx="788894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1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818A93-0605-EA49-99CD-542030DFEE44}"/>
              </a:ext>
            </a:extLst>
          </p:cNvPr>
          <p:cNvSpPr txBox="1"/>
          <p:nvPr/>
        </p:nvSpPr>
        <p:spPr>
          <a:xfrm>
            <a:off x="1015999" y="1388534"/>
            <a:ext cx="103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Opportunity Zone Program Offers Three Tax Benefits: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CA6132-16CB-7E4D-ACF4-828477FF8709}"/>
              </a:ext>
            </a:extLst>
          </p:cNvPr>
          <p:cNvGrpSpPr/>
          <p:nvPr/>
        </p:nvGrpSpPr>
        <p:grpSpPr>
          <a:xfrm>
            <a:off x="1199560" y="2810933"/>
            <a:ext cx="9748454" cy="1371601"/>
            <a:chOff x="2036042" y="1905380"/>
            <a:chExt cx="7809875" cy="190452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3678C00-D92D-4D49-8785-349DB7C346E3}"/>
                </a:ext>
              </a:extLst>
            </p:cNvPr>
            <p:cNvSpPr/>
            <p:nvPr/>
          </p:nvSpPr>
          <p:spPr>
            <a:xfrm>
              <a:off x="2036042" y="1905380"/>
              <a:ext cx="1904523" cy="190452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Temporary Deferral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17E6BDE-1D82-6645-88B6-0C1D64ACE385}"/>
                </a:ext>
              </a:extLst>
            </p:cNvPr>
            <p:cNvSpPr/>
            <p:nvPr/>
          </p:nvSpPr>
          <p:spPr>
            <a:xfrm>
              <a:off x="4307419" y="2628827"/>
              <a:ext cx="366853" cy="457630"/>
            </a:xfrm>
            <a:custGeom>
              <a:avLst/>
              <a:gdLst>
                <a:gd name="connsiteX0" fmla="*/ 0 w 366853"/>
                <a:gd name="connsiteY0" fmla="*/ 91526 h 457630"/>
                <a:gd name="connsiteX1" fmla="*/ 183427 w 366853"/>
                <a:gd name="connsiteY1" fmla="*/ 91526 h 457630"/>
                <a:gd name="connsiteX2" fmla="*/ 183427 w 366853"/>
                <a:gd name="connsiteY2" fmla="*/ 0 h 457630"/>
                <a:gd name="connsiteX3" fmla="*/ 366853 w 366853"/>
                <a:gd name="connsiteY3" fmla="*/ 228815 h 457630"/>
                <a:gd name="connsiteX4" fmla="*/ 183427 w 366853"/>
                <a:gd name="connsiteY4" fmla="*/ 457630 h 457630"/>
                <a:gd name="connsiteX5" fmla="*/ 183427 w 366853"/>
                <a:gd name="connsiteY5" fmla="*/ 366104 h 457630"/>
                <a:gd name="connsiteX6" fmla="*/ 0 w 366853"/>
                <a:gd name="connsiteY6" fmla="*/ 366104 h 457630"/>
                <a:gd name="connsiteX7" fmla="*/ 0 w 366853"/>
                <a:gd name="connsiteY7" fmla="*/ 91526 h 4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53" h="457630">
                  <a:moveTo>
                    <a:pt x="0" y="91526"/>
                  </a:moveTo>
                  <a:lnTo>
                    <a:pt x="183427" y="91526"/>
                  </a:lnTo>
                  <a:lnTo>
                    <a:pt x="183427" y="0"/>
                  </a:lnTo>
                  <a:lnTo>
                    <a:pt x="366853" y="228815"/>
                  </a:lnTo>
                  <a:lnTo>
                    <a:pt x="183427" y="457630"/>
                  </a:lnTo>
                  <a:lnTo>
                    <a:pt x="183427" y="366104"/>
                  </a:lnTo>
                  <a:lnTo>
                    <a:pt x="0" y="366104"/>
                  </a:lnTo>
                  <a:lnTo>
                    <a:pt x="0" y="9152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526" rIns="110056" bIns="9152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372322A-39A5-F446-BC90-D64BB912CCE2}"/>
                </a:ext>
              </a:extLst>
            </p:cNvPr>
            <p:cNvSpPr/>
            <p:nvPr/>
          </p:nvSpPr>
          <p:spPr>
            <a:xfrm>
              <a:off x="4988718" y="1905380"/>
              <a:ext cx="1904523" cy="190452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Step-Up in Basis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23D18B6-466A-5646-B370-F69A117B621F}"/>
                </a:ext>
              </a:extLst>
            </p:cNvPr>
            <p:cNvSpPr/>
            <p:nvPr/>
          </p:nvSpPr>
          <p:spPr>
            <a:xfrm>
              <a:off x="7260095" y="2628827"/>
              <a:ext cx="366853" cy="457630"/>
            </a:xfrm>
            <a:custGeom>
              <a:avLst/>
              <a:gdLst>
                <a:gd name="connsiteX0" fmla="*/ 0 w 366853"/>
                <a:gd name="connsiteY0" fmla="*/ 91526 h 457630"/>
                <a:gd name="connsiteX1" fmla="*/ 183427 w 366853"/>
                <a:gd name="connsiteY1" fmla="*/ 91526 h 457630"/>
                <a:gd name="connsiteX2" fmla="*/ 183427 w 366853"/>
                <a:gd name="connsiteY2" fmla="*/ 0 h 457630"/>
                <a:gd name="connsiteX3" fmla="*/ 366853 w 366853"/>
                <a:gd name="connsiteY3" fmla="*/ 228815 h 457630"/>
                <a:gd name="connsiteX4" fmla="*/ 183427 w 366853"/>
                <a:gd name="connsiteY4" fmla="*/ 457630 h 457630"/>
                <a:gd name="connsiteX5" fmla="*/ 183427 w 366853"/>
                <a:gd name="connsiteY5" fmla="*/ 366104 h 457630"/>
                <a:gd name="connsiteX6" fmla="*/ 0 w 366853"/>
                <a:gd name="connsiteY6" fmla="*/ 366104 h 457630"/>
                <a:gd name="connsiteX7" fmla="*/ 0 w 366853"/>
                <a:gd name="connsiteY7" fmla="*/ 91526 h 4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53" h="457630">
                  <a:moveTo>
                    <a:pt x="0" y="91526"/>
                  </a:moveTo>
                  <a:lnTo>
                    <a:pt x="183427" y="91526"/>
                  </a:lnTo>
                  <a:lnTo>
                    <a:pt x="183427" y="0"/>
                  </a:lnTo>
                  <a:lnTo>
                    <a:pt x="366853" y="228815"/>
                  </a:lnTo>
                  <a:lnTo>
                    <a:pt x="183427" y="457630"/>
                  </a:lnTo>
                  <a:lnTo>
                    <a:pt x="183427" y="366104"/>
                  </a:lnTo>
                  <a:lnTo>
                    <a:pt x="0" y="366104"/>
                  </a:lnTo>
                  <a:lnTo>
                    <a:pt x="0" y="9152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526" rIns="110056" bIns="9152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432EB38-28D6-394D-80BE-FDE2EB8C1997}"/>
                </a:ext>
              </a:extLst>
            </p:cNvPr>
            <p:cNvSpPr/>
            <p:nvPr/>
          </p:nvSpPr>
          <p:spPr>
            <a:xfrm>
              <a:off x="7941394" y="1905380"/>
              <a:ext cx="1904523" cy="190452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Permanent Exclusion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30FAA9C-1350-5446-8134-E5CD22EB6D1B}"/>
              </a:ext>
            </a:extLst>
          </p:cNvPr>
          <p:cNvSpPr/>
          <p:nvPr/>
        </p:nvSpPr>
        <p:spPr>
          <a:xfrm>
            <a:off x="3614000" y="240241"/>
            <a:ext cx="4775200" cy="474133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Upward trend">
            <a:extLst>
              <a:ext uri="{FF2B5EF4-FFF2-40B4-BE49-F238E27FC236}">
                <a16:creationId xmlns:a16="http://schemas.microsoft.com/office/drawing/2014/main" id="{8B3AAA9B-3019-114C-B4E0-329963235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041" y="1276348"/>
            <a:ext cx="2669117" cy="2669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14895-B7D4-414E-B15A-623E3CF61809}"/>
              </a:ext>
            </a:extLst>
          </p:cNvPr>
          <p:cNvSpPr txBox="1"/>
          <p:nvPr/>
        </p:nvSpPr>
        <p:spPr>
          <a:xfrm>
            <a:off x="3131705" y="5417516"/>
            <a:ext cx="5975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Investor Realizes a Capital Gain</a:t>
            </a:r>
          </a:p>
        </p:txBody>
      </p:sp>
    </p:spTree>
    <p:extLst>
      <p:ext uri="{BB962C8B-B14F-4D97-AF65-F5344CB8AC3E}">
        <p14:creationId xmlns:p14="http://schemas.microsoft.com/office/powerpoint/2010/main" val="196506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CE76FD-0050-704D-9255-9DA4690D2AEB}"/>
              </a:ext>
            </a:extLst>
          </p:cNvPr>
          <p:cNvSpPr txBox="1"/>
          <p:nvPr/>
        </p:nvSpPr>
        <p:spPr>
          <a:xfrm>
            <a:off x="931333" y="423334"/>
            <a:ext cx="10871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Example:</a:t>
            </a:r>
          </a:p>
          <a:p>
            <a:endParaRPr lang="en-US" sz="3600" dirty="0"/>
          </a:p>
          <a:p>
            <a:r>
              <a:rPr lang="en-US" sz="3600" dirty="0"/>
              <a:t>Investor bought stock for $1M and sold it for $3M.</a:t>
            </a:r>
          </a:p>
          <a:p>
            <a:endParaRPr lang="en-US" sz="3600" dirty="0"/>
          </a:p>
          <a:p>
            <a:r>
              <a:rPr lang="en-US" sz="3600" dirty="0"/>
              <a:t>Investor has a $2M Capital Gain.</a:t>
            </a:r>
          </a:p>
          <a:p>
            <a:endParaRPr lang="en-US" sz="3600" dirty="0"/>
          </a:p>
          <a:p>
            <a:r>
              <a:rPr lang="en-US" sz="3600" dirty="0"/>
              <a:t>Investor can either: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3600" dirty="0"/>
              <a:t>Pay 23.8%  tax on the Capital Gain; or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3600" dirty="0"/>
              <a:t>Invest it in in an Opportunity Zone and receive tax incentives.</a:t>
            </a:r>
          </a:p>
        </p:txBody>
      </p:sp>
    </p:spTree>
    <p:extLst>
      <p:ext uri="{BB962C8B-B14F-4D97-AF65-F5344CB8AC3E}">
        <p14:creationId xmlns:p14="http://schemas.microsoft.com/office/powerpoint/2010/main" val="379897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30FAA9C-1350-5446-8134-E5CD22EB6D1B}"/>
              </a:ext>
            </a:extLst>
          </p:cNvPr>
          <p:cNvSpPr/>
          <p:nvPr/>
        </p:nvSpPr>
        <p:spPr>
          <a:xfrm>
            <a:off x="3614000" y="240241"/>
            <a:ext cx="4775200" cy="474133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14895-B7D4-414E-B15A-623E3CF61809}"/>
              </a:ext>
            </a:extLst>
          </p:cNvPr>
          <p:cNvSpPr txBox="1"/>
          <p:nvPr/>
        </p:nvSpPr>
        <p:spPr>
          <a:xfrm>
            <a:off x="2806842" y="5417516"/>
            <a:ext cx="6624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Investor Places Gains Into</a:t>
            </a:r>
          </a:p>
          <a:p>
            <a:pPr algn="ctr"/>
            <a:r>
              <a:rPr lang="en-US" sz="3600" dirty="0"/>
              <a:t>Qualified OZ Fund within 180 Days</a:t>
            </a:r>
          </a:p>
        </p:txBody>
      </p:sp>
      <p:pic>
        <p:nvPicPr>
          <p:cNvPr id="4" name="Graphic 3" descr="Hourglass">
            <a:extLst>
              <a:ext uri="{FF2B5EF4-FFF2-40B4-BE49-F238E27FC236}">
                <a16:creationId xmlns:a16="http://schemas.microsoft.com/office/drawing/2014/main" id="{0307D2C5-2C26-4745-B37D-F71729C6F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668100" y="1412874"/>
            <a:ext cx="2667000" cy="2667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001C21B-2FA3-A846-B721-CF77ACA30C4E}"/>
              </a:ext>
            </a:extLst>
          </p:cNvPr>
          <p:cNvGrpSpPr/>
          <p:nvPr/>
        </p:nvGrpSpPr>
        <p:grpSpPr>
          <a:xfrm>
            <a:off x="316699" y="1949448"/>
            <a:ext cx="2143333" cy="2130426"/>
            <a:chOff x="3614000" y="240241"/>
            <a:chExt cx="4775200" cy="47413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70C15F-60CD-F942-8FAC-86B96AE5ACC5}"/>
                </a:ext>
              </a:extLst>
            </p:cNvPr>
            <p:cNvSpPr/>
            <p:nvPr/>
          </p:nvSpPr>
          <p:spPr>
            <a:xfrm>
              <a:off x="3614000" y="240241"/>
              <a:ext cx="4775200" cy="474133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Upward trend">
              <a:extLst>
                <a:ext uri="{FF2B5EF4-FFF2-40B4-BE49-F238E27FC236}">
                  <a16:creationId xmlns:a16="http://schemas.microsoft.com/office/drawing/2014/main" id="{77B8DEC2-9941-2D42-B143-AF7052B01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7041" y="1276348"/>
              <a:ext cx="2669117" cy="2669117"/>
            </a:xfrm>
            <a:prstGeom prst="rect">
              <a:avLst/>
            </a:prstGeom>
          </p:spPr>
        </p:pic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5FE639A2-C297-874A-A106-1CF372621958}"/>
              </a:ext>
            </a:extLst>
          </p:cNvPr>
          <p:cNvSpPr/>
          <p:nvPr/>
        </p:nvSpPr>
        <p:spPr>
          <a:xfrm>
            <a:off x="2559900" y="27723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30FAA9C-1350-5446-8134-E5CD22EB6D1B}"/>
              </a:ext>
            </a:extLst>
          </p:cNvPr>
          <p:cNvSpPr/>
          <p:nvPr/>
        </p:nvSpPr>
        <p:spPr>
          <a:xfrm>
            <a:off x="5791831" y="304799"/>
            <a:ext cx="4775200" cy="474133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14895-B7D4-414E-B15A-623E3CF61809}"/>
              </a:ext>
            </a:extLst>
          </p:cNvPr>
          <p:cNvSpPr txBox="1"/>
          <p:nvPr/>
        </p:nvSpPr>
        <p:spPr>
          <a:xfrm>
            <a:off x="5080001" y="5332849"/>
            <a:ext cx="6252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OZ Fund Invests in Real Estate or</a:t>
            </a:r>
          </a:p>
          <a:p>
            <a:pPr algn="ctr"/>
            <a:r>
              <a:rPr lang="en-US" sz="3600" dirty="0"/>
              <a:t>Business in </a:t>
            </a:r>
            <a:r>
              <a:rPr lang="en-US" sz="3600" dirty="0" err="1"/>
              <a:t>OZone</a:t>
            </a:r>
            <a:endParaRPr lang="en-US" sz="3600" dirty="0"/>
          </a:p>
        </p:txBody>
      </p:sp>
      <p:pic>
        <p:nvPicPr>
          <p:cNvPr id="8" name="Graphic 7" descr="City">
            <a:extLst>
              <a:ext uri="{FF2B5EF4-FFF2-40B4-BE49-F238E27FC236}">
                <a16:creationId xmlns:a16="http://schemas.microsoft.com/office/drawing/2014/main" id="{BCC71148-99C0-5540-A6AA-ADA8FB7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229" y="1337731"/>
            <a:ext cx="2675467" cy="267546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176405-845B-1947-A60F-ACECB6D01301}"/>
              </a:ext>
            </a:extLst>
          </p:cNvPr>
          <p:cNvGrpSpPr/>
          <p:nvPr/>
        </p:nvGrpSpPr>
        <p:grpSpPr>
          <a:xfrm>
            <a:off x="350565" y="1983314"/>
            <a:ext cx="4763302" cy="2130426"/>
            <a:chOff x="350565" y="1983314"/>
            <a:chExt cx="4763302" cy="213042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332ABE5-041D-654C-8DE9-A9B83021D9F4}"/>
                </a:ext>
              </a:extLst>
            </p:cNvPr>
            <p:cNvGrpSpPr/>
            <p:nvPr/>
          </p:nvGrpSpPr>
          <p:grpSpPr>
            <a:xfrm>
              <a:off x="2966553" y="1983314"/>
              <a:ext cx="2147314" cy="2130426"/>
              <a:chOff x="3614000" y="240241"/>
              <a:chExt cx="4775200" cy="474133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88CE060-6D07-1748-B0A6-09ED7B7F7FF5}"/>
                  </a:ext>
                </a:extLst>
              </p:cNvPr>
              <p:cNvSpPr/>
              <p:nvPr/>
            </p:nvSpPr>
            <p:spPr>
              <a:xfrm>
                <a:off x="3614000" y="240241"/>
                <a:ext cx="4775200" cy="4741333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Graphic 23" descr="Hourglass">
                <a:extLst>
                  <a:ext uri="{FF2B5EF4-FFF2-40B4-BE49-F238E27FC236}">
                    <a16:creationId xmlns:a16="http://schemas.microsoft.com/office/drawing/2014/main" id="{67369DC2-583B-6642-B306-6995D5C82F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>
                <a:off x="4668100" y="1412874"/>
                <a:ext cx="2667000" cy="26670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016542-A2E8-B840-9791-AF408E99D900}"/>
                </a:ext>
              </a:extLst>
            </p:cNvPr>
            <p:cNvGrpSpPr/>
            <p:nvPr/>
          </p:nvGrpSpPr>
          <p:grpSpPr>
            <a:xfrm>
              <a:off x="350565" y="1983314"/>
              <a:ext cx="2143333" cy="2130426"/>
              <a:chOff x="3614000" y="240241"/>
              <a:chExt cx="4775200" cy="474133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54D9C5F-C840-CE45-8BD8-B4072D43986C}"/>
                  </a:ext>
                </a:extLst>
              </p:cNvPr>
              <p:cNvSpPr/>
              <p:nvPr/>
            </p:nvSpPr>
            <p:spPr>
              <a:xfrm>
                <a:off x="3614000" y="240241"/>
                <a:ext cx="4775200" cy="4741333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Graphic 21" descr="Upward trend">
                <a:extLst>
                  <a:ext uri="{FF2B5EF4-FFF2-40B4-BE49-F238E27FC236}">
                    <a16:creationId xmlns:a16="http://schemas.microsoft.com/office/drawing/2014/main" id="{DD60AA79-3FA3-A94B-AF72-6BD38B3BE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67041" y="1276348"/>
                <a:ext cx="2669117" cy="2669117"/>
              </a:xfrm>
              <a:prstGeom prst="rect">
                <a:avLst/>
              </a:prstGeom>
            </p:spPr>
          </p:pic>
        </p:grp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2F6D5DF1-A019-2644-95A9-96D232C17E33}"/>
                </a:ext>
              </a:extLst>
            </p:cNvPr>
            <p:cNvSpPr/>
            <p:nvPr/>
          </p:nvSpPr>
          <p:spPr>
            <a:xfrm>
              <a:off x="2492545" y="2974194"/>
              <a:ext cx="420921" cy="2704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2C7655D-96FD-0541-BEA0-8D2A8C5086F2}"/>
              </a:ext>
            </a:extLst>
          </p:cNvPr>
          <p:cNvSpPr/>
          <p:nvPr/>
        </p:nvSpPr>
        <p:spPr>
          <a:xfrm>
            <a:off x="5182232" y="2974194"/>
            <a:ext cx="609599" cy="412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07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352</Words>
  <Application>Microsoft Macintosh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Kaya Bromley</dc:creator>
  <cp:lastModifiedBy>Kaya Bromley</cp:lastModifiedBy>
  <cp:revision>9</cp:revision>
  <cp:lastPrinted>2019-01-14T20:23:23Z</cp:lastPrinted>
  <dcterms:created xsi:type="dcterms:W3CDTF">2019-01-14T19:24:21Z</dcterms:created>
  <dcterms:modified xsi:type="dcterms:W3CDTF">2019-01-14T20:28:54Z</dcterms:modified>
</cp:coreProperties>
</file>